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
  </p:notesMasterIdLst>
  <p:handoutMasterIdLst>
    <p:handoutMasterId r:id="rId8"/>
  </p:handoutMasterIdLst>
  <p:sldIdLst>
    <p:sldId id="278" r:id="rId2"/>
    <p:sldId id="275" r:id="rId3"/>
    <p:sldId id="274" r:id="rId4"/>
    <p:sldId id="276" r:id="rId5"/>
    <p:sldId id="277" r:id="rId6"/>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DBF1"/>
    <a:srgbClr val="5C6970"/>
    <a:srgbClr val="43C0FF"/>
    <a:srgbClr val="008ED3"/>
    <a:srgbClr val="79736D"/>
    <a:srgbClr val="0D131A"/>
    <a:srgbClr val="0083C3"/>
    <a:srgbClr val="0085CA"/>
    <a:srgbClr val="2D2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5"/>
    <p:restoredTop sz="94595"/>
  </p:normalViewPr>
  <p:slideViewPr>
    <p:cSldViewPr snapToGrid="0">
      <p:cViewPr varScale="1">
        <p:scale>
          <a:sx n="144" d="100"/>
          <a:sy n="144" d="100"/>
        </p:scale>
        <p:origin x="594" y="114"/>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04"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53FA6F-752D-413D-8671-8023634ABE2B}" type="datetimeFigureOut">
              <a:rPr lang="zh-TW" altLang="en-US" smtClean="0"/>
              <a:t>2022/11/18</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7250E4-CE39-4108-9B1F-4708F065F194}" type="slidenum">
              <a:rPr lang="zh-TW" altLang="en-US" smtClean="0"/>
              <a:t>‹#›</a:t>
            </a:fld>
            <a:endParaRPr lang="zh-TW" altLang="en-US"/>
          </a:p>
        </p:txBody>
      </p:sp>
    </p:spTree>
    <p:extLst>
      <p:ext uri="{BB962C8B-B14F-4D97-AF65-F5344CB8AC3E}">
        <p14:creationId xmlns:p14="http://schemas.microsoft.com/office/powerpoint/2010/main" val="3440477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DC51C-E7D2-374D-9A3D-CDCF254C7A0D}" type="datetimeFigureOut">
              <a:rPr kumimoji="1" lang="zh-TW" altLang="en-US" smtClean="0"/>
              <a:t>2022/11/18</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F770E-C2B0-004C-A5BC-FB4976466ABD}" type="slidenum">
              <a:rPr kumimoji="1" lang="zh-TW" altLang="en-US" smtClean="0"/>
              <a:t>‹#›</a:t>
            </a:fld>
            <a:endParaRPr kumimoji="1" lang="zh-TW" altLang="en-US"/>
          </a:p>
        </p:txBody>
      </p:sp>
    </p:spTree>
    <p:extLst>
      <p:ext uri="{BB962C8B-B14F-4D97-AF65-F5344CB8AC3E}">
        <p14:creationId xmlns:p14="http://schemas.microsoft.com/office/powerpoint/2010/main" val="310786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page in white">
    <p:spTree>
      <p:nvGrpSpPr>
        <p:cNvPr id="1" name=""/>
        <p:cNvGrpSpPr/>
        <p:nvPr/>
      </p:nvGrpSpPr>
      <p:grpSpPr>
        <a:xfrm>
          <a:off x="0" y="0"/>
          <a:ext cx="0" cy="0"/>
          <a:chOff x="0" y="0"/>
          <a:chExt cx="0" cy="0"/>
        </a:xfrm>
      </p:grpSpPr>
      <p:sp>
        <p:nvSpPr>
          <p:cNvPr id="28" name="圖片版面配置區 3"/>
          <p:cNvSpPr>
            <a:spLocks noGrp="1"/>
          </p:cNvSpPr>
          <p:nvPr>
            <p:ph type="pic" sz="quarter" idx="19"/>
          </p:nvPr>
        </p:nvSpPr>
        <p:spPr>
          <a:xfrm>
            <a:off x="5036694" y="322647"/>
            <a:ext cx="1604409" cy="2011290"/>
          </a:xfrm>
          <a:prstGeom prst="rect">
            <a:avLst/>
          </a:prstGeom>
        </p:spPr>
        <p:txBody>
          <a:bodyPr/>
          <a:lstStyle>
            <a:lvl1pPr marL="0" indent="0">
              <a:buNone/>
              <a:defRPr sz="1800"/>
            </a:lvl1pPr>
          </a:lstStyle>
          <a:p>
            <a:endParaRPr lang="zh-TW" altLang="en-US" dirty="0"/>
          </a:p>
        </p:txBody>
      </p:sp>
      <p:sp>
        <p:nvSpPr>
          <p:cNvPr id="4" name="圖片版面配置區 3"/>
          <p:cNvSpPr>
            <a:spLocks noGrp="1"/>
          </p:cNvSpPr>
          <p:nvPr>
            <p:ph type="pic" sz="quarter" idx="18"/>
          </p:nvPr>
        </p:nvSpPr>
        <p:spPr>
          <a:xfrm>
            <a:off x="848405" y="2994041"/>
            <a:ext cx="2990850" cy="1817688"/>
          </a:xfrm>
          <a:prstGeom prst="rect">
            <a:avLst/>
          </a:prstGeom>
        </p:spPr>
        <p:txBody>
          <a:bodyPr/>
          <a:lstStyle>
            <a:lvl1pPr marL="0" indent="0">
              <a:buNone/>
              <a:defRPr sz="1800"/>
            </a:lvl1pPr>
          </a:lstStyle>
          <a:p>
            <a:endParaRPr lang="zh-TW" altLang="en-US" dirty="0"/>
          </a:p>
        </p:txBody>
      </p:sp>
      <p:grpSp>
        <p:nvGrpSpPr>
          <p:cNvPr id="9" name="群組 22"/>
          <p:cNvGrpSpPr>
            <a:grpSpLocks/>
          </p:cNvGrpSpPr>
          <p:nvPr userDrawn="1"/>
        </p:nvGrpSpPr>
        <p:grpSpPr bwMode="auto">
          <a:xfrm>
            <a:off x="7508701" y="4660101"/>
            <a:ext cx="1571264" cy="429052"/>
            <a:chOff x="7349791" y="4835638"/>
            <a:chExt cx="1570930" cy="427787"/>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l="71722" b="-27812"/>
            <a:stretch>
              <a:fillRect/>
            </a:stretch>
          </p:blipFill>
          <p:spPr bwMode="auto">
            <a:xfrm>
              <a:off x="7615249" y="4835638"/>
              <a:ext cx="1175772" cy="30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字方塊 10"/>
            <p:cNvSpPr txBox="1"/>
            <p:nvPr/>
          </p:nvSpPr>
          <p:spPr>
            <a:xfrm>
              <a:off x="7349791" y="5079304"/>
              <a:ext cx="1570930" cy="184121"/>
            </a:xfrm>
            <a:prstGeom prst="rect">
              <a:avLst/>
            </a:prstGeom>
            <a:noFill/>
          </p:spPr>
          <p:txBody>
            <a:bodyPr wrap="none">
              <a:spAutoFit/>
            </a:bodyPr>
            <a:lstStyle/>
            <a:p>
              <a:pPr eaLnBrk="1" fontAlgn="auto" hangingPunct="1">
                <a:spcBef>
                  <a:spcPts val="0"/>
                </a:spcBef>
                <a:spcAft>
                  <a:spcPts val="0"/>
                </a:spcAft>
                <a:defRPr/>
              </a:pPr>
              <a:r>
                <a:rPr lang="en-US" altLang="zh-TW" sz="600" i="1" dirty="0">
                  <a:latin typeface="+mj-lt"/>
                  <a:ea typeface="Noto Sans Sinhala ExtCond Thin" panose="020B0206040504020204" pitchFamily="34"/>
                  <a:cs typeface="Noto Sans Arabic Cond ExtLt" panose="020B0306040504020204" pitchFamily="34"/>
                </a:rPr>
                <a:t>Copyright © Lumens. All rights reserved.</a:t>
              </a:r>
              <a:endParaRPr lang="zh-TW" altLang="en-US" sz="600" i="1" dirty="0">
                <a:latin typeface="+mj-lt"/>
                <a:cs typeface="Noto Sans Arabic Cond ExtLt" panose="020B0306040504020204" pitchFamily="34"/>
              </a:endParaRPr>
            </a:p>
          </p:txBody>
        </p:sp>
      </p:grpSp>
      <p:sp>
        <p:nvSpPr>
          <p:cNvPr id="7" name="矩形 6"/>
          <p:cNvSpPr/>
          <p:nvPr userDrawn="1"/>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版面配置區 10"/>
          <p:cNvSpPr>
            <a:spLocks noGrp="1"/>
          </p:cNvSpPr>
          <p:nvPr>
            <p:ph type="body" sz="quarter" idx="13" hasCustomPrompt="1"/>
          </p:nvPr>
        </p:nvSpPr>
        <p:spPr>
          <a:xfrm>
            <a:off x="793463" y="359240"/>
            <a:ext cx="3049289" cy="461665"/>
          </a:xfrm>
          <a:prstGeom prst="rect">
            <a:avLst/>
          </a:prstGeom>
        </p:spPr>
        <p:txBody>
          <a:bodyPr wrap="square">
            <a:spAutoFit/>
          </a:bodyPr>
          <a:lstStyle>
            <a:lvl1pPr marL="0" indent="0">
              <a:buNone/>
              <a:defRPr lang="zh-TW" altLang="en-US" sz="2400" b="1" dirty="0">
                <a:solidFill>
                  <a:srgbClr val="0070C0"/>
                </a:solidFill>
                <a:latin typeface="Arial" pitchFamily="34" charset="0"/>
                <a:cs typeface="Arial" pitchFamily="34" charset="0"/>
              </a:defRPr>
            </a:lvl1pPr>
          </a:lstStyle>
          <a:p>
            <a:pPr marL="0" lvl="0">
              <a:spcAft>
                <a:spcPts val="600"/>
              </a:spcAft>
            </a:pPr>
            <a:r>
              <a:rPr lang="en-US" altLang="zh-TW" dirty="0"/>
              <a:t>Page Title</a:t>
            </a:r>
            <a:endParaRPr lang="zh-TW" altLang="en-US" dirty="0"/>
          </a:p>
        </p:txBody>
      </p:sp>
      <p:sp>
        <p:nvSpPr>
          <p:cNvPr id="12" name="文字版面配置區 11"/>
          <p:cNvSpPr>
            <a:spLocks noGrp="1"/>
          </p:cNvSpPr>
          <p:nvPr>
            <p:ph type="body" sz="quarter" idx="15" hasCustomPrompt="1"/>
          </p:nvPr>
        </p:nvSpPr>
        <p:spPr>
          <a:xfrm>
            <a:off x="848405" y="1664127"/>
            <a:ext cx="2344501" cy="1089006"/>
          </a:xfrm>
          <a:prstGeom prst="rect">
            <a:avLst/>
          </a:prstGeom>
        </p:spPr>
        <p:txBody>
          <a:bodyPr/>
          <a:lstStyle>
            <a:lvl1pPr marL="0" indent="0">
              <a:buNone/>
              <a:defRPr lang="zh-TW" altLang="en-US" sz="800" dirty="0"/>
            </a:lvl1pPr>
            <a:lvl2pPr>
              <a:defRPr sz="1200"/>
            </a:lvl2pPr>
            <a:lvl3pPr>
              <a:defRPr sz="1200"/>
            </a:lvl3pPr>
            <a:lvl4pPr>
              <a:defRPr sz="1200"/>
            </a:lvl4pPr>
            <a:lvl5pPr>
              <a:defRPr sz="1200"/>
            </a:lvl5pPr>
          </a:lstStyle>
          <a:p>
            <a:pPr lvl="0"/>
            <a:r>
              <a:rPr lang="en-US" altLang="zh-TW" dirty="0"/>
              <a:t>content</a:t>
            </a:r>
            <a:endParaRPr lang="zh-TW" altLang="en-US" dirty="0"/>
          </a:p>
        </p:txBody>
      </p:sp>
      <p:sp>
        <p:nvSpPr>
          <p:cNvPr id="20" name="文字版面配置區 11"/>
          <p:cNvSpPr>
            <a:spLocks noGrp="1"/>
          </p:cNvSpPr>
          <p:nvPr>
            <p:ph type="body" sz="quarter" idx="16" hasCustomPrompt="1"/>
          </p:nvPr>
        </p:nvSpPr>
        <p:spPr>
          <a:xfrm>
            <a:off x="6764040" y="885668"/>
            <a:ext cx="2154088" cy="1089006"/>
          </a:xfrm>
          <a:prstGeom prst="rect">
            <a:avLst/>
          </a:prstGeom>
        </p:spPr>
        <p:txBody>
          <a:bodyPr/>
          <a:lstStyle>
            <a:lvl1pPr marL="0" indent="0">
              <a:buNone/>
              <a:defRPr lang="zh-TW" altLang="en-US" sz="800" dirty="0"/>
            </a:lvl1pPr>
            <a:lvl2pPr>
              <a:defRPr sz="1200"/>
            </a:lvl2pPr>
            <a:lvl3pPr>
              <a:defRPr sz="1200"/>
            </a:lvl3pPr>
            <a:lvl4pPr>
              <a:defRPr sz="1200"/>
            </a:lvl4pPr>
            <a:lvl5pPr>
              <a:defRPr sz="1200"/>
            </a:lvl5pPr>
          </a:lstStyle>
          <a:p>
            <a:pPr lvl="0"/>
            <a:r>
              <a:rPr lang="en-US" altLang="zh-TW" dirty="0"/>
              <a:t>content</a:t>
            </a:r>
            <a:endParaRPr lang="zh-TW" altLang="en-US" dirty="0"/>
          </a:p>
        </p:txBody>
      </p:sp>
      <p:sp>
        <p:nvSpPr>
          <p:cNvPr id="21" name="文字版面配置區 11"/>
          <p:cNvSpPr>
            <a:spLocks noGrp="1"/>
          </p:cNvSpPr>
          <p:nvPr>
            <p:ph type="body" sz="quarter" idx="17" hasCustomPrompt="1"/>
          </p:nvPr>
        </p:nvSpPr>
        <p:spPr>
          <a:xfrm>
            <a:off x="5036695" y="2473350"/>
            <a:ext cx="2145156" cy="612750"/>
          </a:xfrm>
          <a:prstGeom prst="rect">
            <a:avLst/>
          </a:prstGeom>
        </p:spPr>
        <p:txBody>
          <a:bodyPr/>
          <a:lstStyle>
            <a:lvl1pPr marL="0" indent="0">
              <a:buNone/>
              <a:defRPr lang="zh-TW" altLang="en-US" sz="800" dirty="0"/>
            </a:lvl1pPr>
            <a:lvl2pPr>
              <a:defRPr sz="1200"/>
            </a:lvl2pPr>
            <a:lvl3pPr>
              <a:defRPr sz="1200"/>
            </a:lvl3pPr>
            <a:lvl4pPr>
              <a:defRPr sz="1200"/>
            </a:lvl4pPr>
            <a:lvl5pPr>
              <a:defRPr sz="1200"/>
            </a:lvl5pPr>
          </a:lstStyle>
          <a:p>
            <a:pPr lvl="0"/>
            <a:r>
              <a:rPr lang="en-US" altLang="zh-TW" dirty="0"/>
              <a:t>content</a:t>
            </a:r>
            <a:endParaRPr lang="zh-TW" altLang="en-US" dirty="0"/>
          </a:p>
        </p:txBody>
      </p:sp>
      <p:sp>
        <p:nvSpPr>
          <p:cNvPr id="29" name="圖片版面配置區 3"/>
          <p:cNvSpPr>
            <a:spLocks noGrp="1"/>
          </p:cNvSpPr>
          <p:nvPr>
            <p:ph type="pic" sz="quarter" idx="20"/>
          </p:nvPr>
        </p:nvSpPr>
        <p:spPr>
          <a:xfrm>
            <a:off x="7313719" y="2134170"/>
            <a:ext cx="1604409" cy="2323530"/>
          </a:xfrm>
          <a:prstGeom prst="rect">
            <a:avLst/>
          </a:prstGeom>
        </p:spPr>
        <p:txBody>
          <a:bodyPr/>
          <a:lstStyle>
            <a:lvl1pPr marL="0" indent="0">
              <a:buNone/>
              <a:defRPr sz="1800"/>
            </a:lvl1pPr>
          </a:lstStyle>
          <a:p>
            <a:endParaRPr lang="zh-TW" altLang="en-US" dirty="0"/>
          </a:p>
        </p:txBody>
      </p:sp>
      <p:sp>
        <p:nvSpPr>
          <p:cNvPr id="30" name="文字版面配置區 11"/>
          <p:cNvSpPr>
            <a:spLocks noGrp="1"/>
          </p:cNvSpPr>
          <p:nvPr>
            <p:ph type="body" sz="quarter" idx="21" hasCustomPrompt="1"/>
          </p:nvPr>
        </p:nvSpPr>
        <p:spPr>
          <a:xfrm>
            <a:off x="5036695" y="3206774"/>
            <a:ext cx="2145156" cy="1604955"/>
          </a:xfrm>
          <a:prstGeom prst="rect">
            <a:avLst/>
          </a:prstGeom>
        </p:spPr>
        <p:txBody>
          <a:bodyPr/>
          <a:lstStyle>
            <a:lvl1pPr marL="0" indent="0">
              <a:buNone/>
              <a:defRPr lang="en-US" altLang="zh-TW" sz="800" i="1" kern="1200" dirty="0">
                <a:solidFill>
                  <a:schemeClr val="accent5"/>
                </a:solidFill>
                <a:latin typeface="+mn-lt"/>
                <a:ea typeface="+mn-ea"/>
                <a:cs typeface="+mn-cs"/>
              </a:defRPr>
            </a:lvl1pPr>
            <a:lvl2pPr>
              <a:defRPr sz="1200"/>
            </a:lvl2pPr>
            <a:lvl3pPr>
              <a:defRPr sz="1200"/>
            </a:lvl3pPr>
            <a:lvl4pPr>
              <a:defRPr sz="1200"/>
            </a:lvl4pPr>
            <a:lvl5pPr>
              <a:defRPr sz="1200"/>
            </a:lvl5pPr>
          </a:lstStyle>
          <a:p>
            <a:pPr lvl="0"/>
            <a:r>
              <a:rPr lang="en-US" altLang="zh-TW" dirty="0" smtClean="0"/>
              <a:t>Customer Testimonial</a:t>
            </a:r>
            <a:endParaRPr lang="en-US" altLang="zh-TW" dirty="0"/>
          </a:p>
        </p:txBody>
      </p:sp>
      <p:sp>
        <p:nvSpPr>
          <p:cNvPr id="31" name="圖片版面配置區 3"/>
          <p:cNvSpPr>
            <a:spLocks noGrp="1"/>
          </p:cNvSpPr>
          <p:nvPr>
            <p:ph type="pic" sz="quarter" idx="22" hasCustomPrompt="1"/>
          </p:nvPr>
        </p:nvSpPr>
        <p:spPr>
          <a:xfrm>
            <a:off x="3324774" y="1061813"/>
            <a:ext cx="1466301" cy="1691320"/>
          </a:xfrm>
          <a:prstGeom prst="rect">
            <a:avLst/>
          </a:prstGeom>
        </p:spPr>
        <p:txBody>
          <a:bodyPr/>
          <a:lstStyle>
            <a:lvl1pPr marL="0" indent="0">
              <a:buNone/>
              <a:defRPr sz="1100"/>
            </a:lvl1pPr>
          </a:lstStyle>
          <a:p>
            <a:r>
              <a:rPr lang="en-US" altLang="zh-TW" dirty="0" smtClean="0"/>
              <a:t>Product Image</a:t>
            </a:r>
            <a:endParaRPr lang="zh-TW" altLang="en-US" dirty="0"/>
          </a:p>
        </p:txBody>
      </p:sp>
      <p:cxnSp>
        <p:nvCxnSpPr>
          <p:cNvPr id="33" name="直線接點 32"/>
          <p:cNvCxnSpPr/>
          <p:nvPr userDrawn="1"/>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字版面配置區 11"/>
          <p:cNvSpPr>
            <a:spLocks noGrp="1"/>
          </p:cNvSpPr>
          <p:nvPr>
            <p:ph type="body" sz="quarter" idx="23" hasCustomPrompt="1"/>
          </p:nvPr>
        </p:nvSpPr>
        <p:spPr>
          <a:xfrm rot="16200000">
            <a:off x="-810967" y="1211764"/>
            <a:ext cx="2154088" cy="449042"/>
          </a:xfrm>
          <a:prstGeom prst="rect">
            <a:avLst/>
          </a:prstGeom>
        </p:spPr>
        <p:txBody>
          <a:bodyPr/>
          <a:lstStyle>
            <a:lvl1pPr marL="0" indent="0" algn="r" defTabSz="914400" rtl="0" eaLnBrk="1" latinLnBrk="0" hangingPunct="1">
              <a:buNone/>
              <a:defRPr lang="en-US" altLang="zh-TW" sz="900" b="1" dirty="0">
                <a:solidFill>
                  <a:schemeClr val="bg1"/>
                </a:solidFill>
              </a:defRPr>
            </a:lvl1pPr>
            <a:lvl2pPr>
              <a:defRPr sz="1200"/>
            </a:lvl2pPr>
            <a:lvl3pPr>
              <a:defRPr sz="1200"/>
            </a:lvl3pPr>
            <a:lvl4pPr>
              <a:defRPr sz="1200"/>
            </a:lvl4pPr>
            <a:lvl5pPr>
              <a:defRPr sz="1200"/>
            </a:lvl5pPr>
          </a:lstStyle>
          <a:p>
            <a:pPr lvl="0"/>
            <a:r>
              <a:rPr lang="en-US" altLang="zh-TW" dirty="0" smtClean="0"/>
              <a:t>Success Stories</a:t>
            </a:r>
          </a:p>
          <a:p>
            <a:pPr lvl="0"/>
            <a:r>
              <a:rPr lang="en-US" altLang="zh-TW" dirty="0" smtClean="0"/>
              <a:t>Application</a:t>
            </a:r>
            <a:endParaRPr lang="en-US" altLang="zh-TW" dirty="0"/>
          </a:p>
        </p:txBody>
      </p:sp>
    </p:spTree>
    <p:extLst>
      <p:ext uri="{BB962C8B-B14F-4D97-AF65-F5344CB8AC3E}">
        <p14:creationId xmlns:p14="http://schemas.microsoft.com/office/powerpoint/2010/main" val="256785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grpSp>
        <p:nvGrpSpPr>
          <p:cNvPr id="3" name="群組 22"/>
          <p:cNvGrpSpPr>
            <a:grpSpLocks/>
          </p:cNvGrpSpPr>
          <p:nvPr userDrawn="1"/>
        </p:nvGrpSpPr>
        <p:grpSpPr bwMode="auto">
          <a:xfrm>
            <a:off x="7508702" y="4660096"/>
            <a:ext cx="1571264" cy="429052"/>
            <a:chOff x="7349790" y="4835638"/>
            <a:chExt cx="1570929" cy="427785"/>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71722" b="-27812"/>
            <a:stretch>
              <a:fillRect/>
            </a:stretch>
          </p:blipFill>
          <p:spPr bwMode="auto">
            <a:xfrm>
              <a:off x="7615249" y="4835638"/>
              <a:ext cx="1175772" cy="30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7349790" y="5079302"/>
              <a:ext cx="1570929" cy="184121"/>
            </a:xfrm>
            <a:prstGeom prst="rect">
              <a:avLst/>
            </a:prstGeom>
            <a:noFill/>
          </p:spPr>
          <p:txBody>
            <a:bodyPr wrap="none">
              <a:spAutoFit/>
            </a:bodyPr>
            <a:lstStyle/>
            <a:p>
              <a:pPr eaLnBrk="1" fontAlgn="auto" hangingPunct="1">
                <a:spcBef>
                  <a:spcPts val="0"/>
                </a:spcBef>
                <a:spcAft>
                  <a:spcPts val="0"/>
                </a:spcAft>
                <a:defRPr/>
              </a:pPr>
              <a:r>
                <a:rPr lang="en-US" altLang="zh-TW" sz="600" i="1" dirty="0">
                  <a:latin typeface="+mj-lt"/>
                  <a:ea typeface="Noto Sans Sinhala ExtCond Thin" panose="020B0206040504020204" pitchFamily="34"/>
                  <a:cs typeface="Noto Sans Arabic Cond ExtLt" panose="020B0306040504020204" pitchFamily="34"/>
                </a:rPr>
                <a:t>Copyright © Lumens. All rights reserved.</a:t>
              </a:r>
              <a:endParaRPr lang="zh-TW" altLang="en-US" sz="600" i="1" dirty="0">
                <a:latin typeface="+mj-lt"/>
                <a:cs typeface="Noto Sans Arabic Cond ExtLt" panose="020B0306040504020204" pitchFamily="34"/>
              </a:endParaRPr>
            </a:p>
          </p:txBody>
        </p:sp>
      </p:grpSp>
      <p:sp>
        <p:nvSpPr>
          <p:cNvPr id="7" name="圖片版面配置區 6"/>
          <p:cNvSpPr>
            <a:spLocks noGrp="1"/>
          </p:cNvSpPr>
          <p:nvPr>
            <p:ph type="pic" sz="quarter" idx="10"/>
          </p:nvPr>
        </p:nvSpPr>
        <p:spPr>
          <a:xfrm>
            <a:off x="1" y="0"/>
            <a:ext cx="4676775" cy="5143500"/>
          </a:xfrm>
          <a:prstGeom prst="rect">
            <a:avLst/>
          </a:prstGeom>
        </p:spPr>
        <p:txBody>
          <a:bodyPr/>
          <a:lstStyle/>
          <a:p>
            <a:endParaRPr lang="zh-TW" altLang="en-US"/>
          </a:p>
        </p:txBody>
      </p:sp>
      <p:cxnSp>
        <p:nvCxnSpPr>
          <p:cNvPr id="11" name="直線接點 10"/>
          <p:cNvCxnSpPr/>
          <p:nvPr userDrawn="1"/>
        </p:nvCxnSpPr>
        <p:spPr>
          <a:xfrm>
            <a:off x="4886325" y="1728788"/>
            <a:ext cx="0" cy="957263"/>
          </a:xfrm>
          <a:prstGeom prst="line">
            <a:avLst/>
          </a:prstGeom>
          <a:ln w="76200">
            <a:solidFill>
              <a:srgbClr val="0083CD"/>
            </a:solidFill>
          </a:ln>
        </p:spPr>
        <p:style>
          <a:lnRef idx="1">
            <a:schemeClr val="accent1"/>
          </a:lnRef>
          <a:fillRef idx="0">
            <a:schemeClr val="accent1"/>
          </a:fillRef>
          <a:effectRef idx="0">
            <a:schemeClr val="accent1"/>
          </a:effectRef>
          <a:fontRef idx="minor">
            <a:schemeClr val="tx1"/>
          </a:fontRef>
        </p:style>
      </p:cxnSp>
      <p:sp>
        <p:nvSpPr>
          <p:cNvPr id="20" name="文字版面配置區 19"/>
          <p:cNvSpPr>
            <a:spLocks noGrp="1"/>
          </p:cNvSpPr>
          <p:nvPr>
            <p:ph type="body" sz="quarter" idx="11" hasCustomPrompt="1"/>
          </p:nvPr>
        </p:nvSpPr>
        <p:spPr>
          <a:xfrm>
            <a:off x="5010149" y="1714500"/>
            <a:ext cx="3476625" cy="590551"/>
          </a:xfrm>
          <a:prstGeom prst="rect">
            <a:avLst/>
          </a:prstGeom>
        </p:spPr>
        <p:txBody>
          <a:bodyPr anchor="ctr"/>
          <a:lstStyle>
            <a:lvl1pPr marL="0" indent="0">
              <a:buNone/>
              <a:defRPr b="1">
                <a:solidFill>
                  <a:srgbClr val="0083CD"/>
                </a:solidFill>
              </a:defRPr>
            </a:lvl1pPr>
          </a:lstStyle>
          <a:p>
            <a:pPr lvl="0"/>
            <a:r>
              <a:rPr lang="en-US" altLang="zh-TW" dirty="0" smtClean="0"/>
              <a:t>APPLICATION</a:t>
            </a:r>
            <a:endParaRPr lang="zh-TW" altLang="en-US" dirty="0"/>
          </a:p>
        </p:txBody>
      </p:sp>
      <p:sp>
        <p:nvSpPr>
          <p:cNvPr id="23" name="文字方塊 22"/>
          <p:cNvSpPr txBox="1"/>
          <p:nvPr userDrawn="1"/>
        </p:nvSpPr>
        <p:spPr>
          <a:xfrm>
            <a:off x="5010149" y="2387085"/>
            <a:ext cx="1377300" cy="369332"/>
          </a:xfrm>
          <a:prstGeom prst="rect">
            <a:avLst/>
          </a:prstGeom>
          <a:noFill/>
        </p:spPr>
        <p:txBody>
          <a:bodyPr wrap="none" rtlCol="0">
            <a:spAutoFit/>
          </a:bodyPr>
          <a:lstStyle/>
          <a:p>
            <a:r>
              <a:rPr lang="en-US" altLang="zh-TW" sz="1800" dirty="0" smtClean="0"/>
              <a:t>Case</a:t>
            </a:r>
            <a:r>
              <a:rPr lang="en-US" altLang="zh-TW" sz="1800" baseline="0" dirty="0" smtClean="0"/>
              <a:t> Study</a:t>
            </a:r>
            <a:endParaRPr lang="zh-TW" altLang="en-US" sz="1800" dirty="0"/>
          </a:p>
        </p:txBody>
      </p:sp>
    </p:spTree>
    <p:extLst>
      <p:ext uri="{BB962C8B-B14F-4D97-AF65-F5344CB8AC3E}">
        <p14:creationId xmlns:p14="http://schemas.microsoft.com/office/powerpoint/2010/main" val="987101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182461"/>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版面配置區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2039" b="12039"/>
          <a:stretch>
            <a:fillRect/>
          </a:stretch>
        </p:blipFill>
        <p:spPr/>
      </p:pic>
      <p:sp>
        <p:nvSpPr>
          <p:cNvPr id="3" name="文字版面配置區 2"/>
          <p:cNvSpPr>
            <a:spLocks noGrp="1"/>
          </p:cNvSpPr>
          <p:nvPr>
            <p:ph type="body" sz="quarter" idx="11"/>
          </p:nvPr>
        </p:nvSpPr>
        <p:spPr/>
        <p:txBody>
          <a:bodyPr/>
          <a:lstStyle/>
          <a:p>
            <a:r>
              <a:rPr lang="en-US" altLang="zh-TW" dirty="0" smtClean="0"/>
              <a:t>K-12</a:t>
            </a:r>
            <a:endParaRPr lang="zh-TW" altLang="en-US" dirty="0"/>
          </a:p>
        </p:txBody>
      </p:sp>
    </p:spTree>
    <p:extLst>
      <p:ext uri="{BB962C8B-B14F-4D97-AF65-F5344CB8AC3E}">
        <p14:creationId xmlns:p14="http://schemas.microsoft.com/office/powerpoint/2010/main" val="183982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2246309" y="-90383"/>
            <a:ext cx="245297" cy="30411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3162789" cy="907941"/>
          </a:xfrm>
          <a:prstGeom prst="rect">
            <a:avLst/>
          </a:prstGeom>
        </p:spPr>
        <p:txBody>
          <a:bodyPr wrap="square">
            <a:spAutoFit/>
          </a:bodyPr>
          <a:lstStyle/>
          <a:p>
            <a:pPr>
              <a:spcAft>
                <a:spcPts val="600"/>
              </a:spcAft>
              <a:defRPr/>
            </a:pPr>
            <a:r>
              <a:rPr lang="en-US" altLang="zh-TW" sz="2400" b="1" dirty="0" err="1" smtClean="0">
                <a:solidFill>
                  <a:srgbClr val="0070C0"/>
                </a:solidFill>
                <a:latin typeface="Arial" pitchFamily="34" charset="0"/>
                <a:cs typeface="Arial" pitchFamily="34" charset="0"/>
              </a:rPr>
              <a:t>Jincai</a:t>
            </a:r>
            <a:r>
              <a:rPr lang="en-US" altLang="zh-TW" sz="2400" b="1" dirty="0" smtClean="0">
                <a:solidFill>
                  <a:srgbClr val="0070C0"/>
                </a:solidFill>
                <a:latin typeface="Arial" pitchFamily="34" charset="0"/>
                <a:cs typeface="Arial" pitchFamily="34" charset="0"/>
              </a:rPr>
              <a:t> High School</a:t>
            </a:r>
          </a:p>
          <a:p>
            <a:pPr>
              <a:spcAft>
                <a:spcPts val="600"/>
              </a:spcAft>
              <a:defRPr/>
            </a:pPr>
            <a:r>
              <a:rPr lang="en-US" altLang="zh-TW" sz="2400" b="1" dirty="0" smtClean="0">
                <a:solidFill>
                  <a:srgbClr val="0070C0"/>
                </a:solidFill>
                <a:latin typeface="Arial" pitchFamily="34" charset="0"/>
                <a:cs typeface="Arial" pitchFamily="34" charset="0"/>
              </a:rPr>
              <a:t>China</a:t>
            </a:r>
            <a:endParaRPr lang="zh-TW" altLang="en-US" sz="2400" b="1" dirty="0">
              <a:solidFill>
                <a:srgbClr val="0070C0"/>
              </a:solidFill>
              <a:latin typeface="Arial" pitchFamily="34" charset="0"/>
              <a:cs typeface="Arial" pitchFamily="34" charset="0"/>
            </a:endParaRP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VC-A50P, VC-TR1, LC200, LC-RC01</a:t>
            </a:r>
            <a:endParaRPr lang="en-US" altLang="zh-TW"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Higher Education</a:t>
            </a:r>
            <a:endParaRPr lang="en-US" altLang="zh-TW" sz="900" dirty="0">
              <a:solidFill>
                <a:schemeClr val="bg1"/>
              </a:solidFill>
            </a:endParaRPr>
          </a:p>
        </p:txBody>
      </p:sp>
      <p:sp>
        <p:nvSpPr>
          <p:cNvPr id="15" name="內容版面配置區 2"/>
          <p:cNvSpPr txBox="1">
            <a:spLocks/>
          </p:cNvSpPr>
          <p:nvPr/>
        </p:nvSpPr>
        <p:spPr bwMode="auto">
          <a:xfrm>
            <a:off x="863940" y="1671519"/>
            <a:ext cx="2399442" cy="149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lvl="1" indent="-171450" algn="just">
              <a:lnSpc>
                <a:spcPct val="150000"/>
              </a:lnSpc>
              <a:spcBef>
                <a:spcPts val="0"/>
              </a:spcBef>
              <a:spcAft>
                <a:spcPts val="529"/>
              </a:spcAft>
              <a:buClr>
                <a:srgbClr val="558ED5"/>
              </a:buClr>
              <a:buSzPct val="70000"/>
              <a:defRPr/>
            </a:pPr>
            <a:r>
              <a:rPr lang="en-US" altLang="zh-CN" sz="700" dirty="0">
                <a:solidFill>
                  <a:schemeClr val="tx1"/>
                </a:solidFill>
                <a:latin typeface="Arial" charset="0"/>
                <a:cs typeface="Arial" charset="0"/>
              </a:rPr>
              <a:t>When the teachers are teaching, they should be tracked automatically (including they walking into the student area).</a:t>
            </a:r>
          </a:p>
          <a:p>
            <a:pPr marL="171450" lvl="1" indent="-171450" algn="just">
              <a:lnSpc>
                <a:spcPct val="150000"/>
              </a:lnSpc>
              <a:spcBef>
                <a:spcPts val="0"/>
              </a:spcBef>
              <a:spcAft>
                <a:spcPts val="529"/>
              </a:spcAft>
              <a:buClr>
                <a:srgbClr val="558ED5"/>
              </a:buClr>
              <a:buSzPct val="70000"/>
              <a:defRPr/>
            </a:pPr>
            <a:r>
              <a:rPr lang="en-US" altLang="zh-CN" sz="700" dirty="0" smtClean="0">
                <a:solidFill>
                  <a:schemeClr val="tx1"/>
                </a:solidFill>
                <a:latin typeface="Arial" charset="0"/>
                <a:cs typeface="Arial" charset="0"/>
              </a:rPr>
              <a:t>Close-up mode is required</a:t>
            </a:r>
            <a:endParaRPr lang="zh-CN" altLang="en-US" sz="700" dirty="0">
              <a:solidFill>
                <a:schemeClr val="tx1"/>
              </a:solidFill>
              <a:latin typeface="Arial" charset="0"/>
              <a:cs typeface="Arial" charset="0"/>
            </a:endParaRPr>
          </a:p>
          <a:p>
            <a:pPr marL="171450" lvl="1" indent="-171450">
              <a:lnSpc>
                <a:spcPct val="150000"/>
              </a:lnSpc>
              <a:spcBef>
                <a:spcPts val="0"/>
              </a:spcBef>
              <a:spcAft>
                <a:spcPts val="529"/>
              </a:spcAft>
              <a:buClr>
                <a:srgbClr val="558ED5"/>
              </a:buClr>
              <a:buSzPct val="70000"/>
              <a:defRPr/>
            </a:pPr>
            <a:r>
              <a:rPr lang="en-US" altLang="zh-CN" sz="700" dirty="0" smtClean="0">
                <a:solidFill>
                  <a:schemeClr val="tx1"/>
                </a:solidFill>
                <a:latin typeface="Arial" charset="0"/>
                <a:cs typeface="Arial" charset="0"/>
              </a:rPr>
              <a:t>Multiple scenes layout available</a:t>
            </a:r>
            <a:r>
              <a:rPr lang="zh-CN" altLang="en-US" sz="700" dirty="0">
                <a:solidFill>
                  <a:schemeClr val="tx1"/>
                </a:solidFill>
                <a:latin typeface="Arial" charset="0"/>
                <a:cs typeface="Arial" charset="0"/>
              </a:rPr>
              <a:t/>
            </a:r>
            <a:br>
              <a:rPr lang="zh-CN" altLang="en-US" sz="700" dirty="0">
                <a:solidFill>
                  <a:schemeClr val="tx1"/>
                </a:solidFill>
                <a:latin typeface="Arial" charset="0"/>
                <a:cs typeface="Arial" charset="0"/>
              </a:rPr>
            </a:br>
            <a:endParaRPr lang="zh-CN" altLang="en-US" sz="700" dirty="0">
              <a:solidFill>
                <a:schemeClr val="tx1"/>
              </a:solidFill>
              <a:latin typeface="Arial" charset="0"/>
              <a:cs typeface="Arial" charset="0"/>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內容版面配置區 2"/>
          <p:cNvSpPr txBox="1">
            <a:spLocks/>
          </p:cNvSpPr>
          <p:nvPr/>
        </p:nvSpPr>
        <p:spPr bwMode="auto">
          <a:xfrm>
            <a:off x="6831419" y="1303158"/>
            <a:ext cx="1823601" cy="165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lnSpc>
                <a:spcPct val="150000"/>
              </a:lnSpc>
              <a:spcBef>
                <a:spcPts val="0"/>
              </a:spcBef>
              <a:spcAft>
                <a:spcPts val="529"/>
              </a:spcAft>
              <a:buClr>
                <a:srgbClr val="558ED5"/>
              </a:buClr>
              <a:buSzPct val="70000"/>
              <a:buNone/>
              <a:defRPr/>
            </a:pPr>
            <a:r>
              <a:rPr lang="en-US" altLang="zh-CN" sz="700" dirty="0">
                <a:solidFill>
                  <a:schemeClr val="tx1"/>
                </a:solidFill>
                <a:latin typeface="Arial" charset="0"/>
                <a:cs typeface="Arial" charset="0"/>
              </a:rPr>
              <a:t>Auto tracking, auto recording, Auto live streaming, and auto storage by one click of a mouse or bottom.</a:t>
            </a:r>
          </a:p>
          <a:p>
            <a:pPr marL="0" lvl="1" indent="0" algn="just">
              <a:lnSpc>
                <a:spcPct val="150000"/>
              </a:lnSpc>
              <a:spcBef>
                <a:spcPts val="0"/>
              </a:spcBef>
              <a:spcAft>
                <a:spcPts val="529"/>
              </a:spcAft>
              <a:buClr>
                <a:srgbClr val="558ED5"/>
              </a:buClr>
              <a:buSzPct val="70000"/>
              <a:buNone/>
              <a:defRPr/>
            </a:pPr>
            <a:r>
              <a:rPr lang="en-US" altLang="zh-CN" sz="700" dirty="0" smtClean="0">
                <a:solidFill>
                  <a:schemeClr val="tx1"/>
                </a:solidFill>
                <a:latin typeface="Arial" charset="0"/>
                <a:cs typeface="Arial" charset="0"/>
              </a:rPr>
              <a:t>LC200 </a:t>
            </a:r>
            <a:r>
              <a:rPr lang="en-US" altLang="zh-CN" sz="700" dirty="0">
                <a:solidFill>
                  <a:schemeClr val="tx1"/>
                </a:solidFill>
                <a:latin typeface="Arial" charset="0"/>
                <a:cs typeface="Arial" charset="0"/>
              </a:rPr>
              <a:t>Media Processor supports on-line and off-line broadcasting, is a ideal platform which can satisfy the lecture recording demand.</a:t>
            </a:r>
          </a:p>
          <a:p>
            <a:pPr marL="0" lvl="1" indent="0" algn="just">
              <a:lnSpc>
                <a:spcPct val="150000"/>
              </a:lnSpc>
              <a:spcBef>
                <a:spcPts val="0"/>
              </a:spcBef>
              <a:spcAft>
                <a:spcPts val="529"/>
              </a:spcAft>
              <a:buClr>
                <a:srgbClr val="558ED5"/>
              </a:buClr>
              <a:buSzPct val="70000"/>
              <a:buNone/>
              <a:defRPr/>
            </a:pPr>
            <a:endParaRPr lang="zh-CN" altLang="en-US" sz="700" dirty="0">
              <a:solidFill>
                <a:schemeClr val="tx1"/>
              </a:solidFill>
              <a:latin typeface="Arial" charset="0"/>
              <a:cs typeface="Arial" charset="0"/>
            </a:endParaRPr>
          </a:p>
        </p:txBody>
      </p:sp>
      <p:sp>
        <p:nvSpPr>
          <p:cNvPr id="20" name="矩形 2047"/>
          <p:cNvSpPr>
            <a:spLocks noChangeArrowheads="1"/>
          </p:cNvSpPr>
          <p:nvPr/>
        </p:nvSpPr>
        <p:spPr bwMode="auto">
          <a:xfrm>
            <a:off x="4950044" y="3514563"/>
            <a:ext cx="3762750" cy="69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50" tIns="40325" rIns="80650" bIns="40325">
            <a:spAutoFit/>
          </a:bodyPr>
          <a:lstStyle/>
          <a:p>
            <a:r>
              <a:rPr lang="en-US" altLang="zh-TW" sz="800" i="1" dirty="0" smtClean="0">
                <a:solidFill>
                  <a:schemeClr val="accent5"/>
                </a:solidFill>
              </a:rPr>
              <a:t>“The solution is based on IP technology and support </a:t>
            </a:r>
            <a:r>
              <a:rPr lang="en-US" altLang="zh-TW" sz="800" i="1" dirty="0" err="1" smtClean="0">
                <a:solidFill>
                  <a:schemeClr val="accent5"/>
                </a:solidFill>
              </a:rPr>
              <a:t>PoE</a:t>
            </a:r>
            <a:r>
              <a:rPr lang="en-US" altLang="zh-TW" sz="800" i="1" dirty="0" smtClean="0">
                <a:solidFill>
                  <a:schemeClr val="accent5"/>
                </a:solidFill>
              </a:rPr>
              <a:t>. It means we can remotely control the cameras through LC200 </a:t>
            </a:r>
            <a:r>
              <a:rPr lang="en-US" altLang="zh-TW" sz="800" i="1" dirty="0">
                <a:solidFill>
                  <a:schemeClr val="accent5"/>
                </a:solidFill>
              </a:rPr>
              <a:t>and have the </a:t>
            </a:r>
            <a:r>
              <a:rPr lang="en-US" altLang="zh-TW" sz="800" i="1" dirty="0" smtClean="0">
                <a:solidFill>
                  <a:schemeClr val="accent5"/>
                </a:solidFill>
              </a:rPr>
              <a:t>elasticity for equipment expand in the future without worries </a:t>
            </a:r>
            <a:r>
              <a:rPr lang="en-US" altLang="zh-TW" sz="800" i="1" dirty="0">
                <a:solidFill>
                  <a:schemeClr val="accent5"/>
                </a:solidFill>
              </a:rPr>
              <a:t>about circuit </a:t>
            </a:r>
            <a:r>
              <a:rPr lang="en-US" altLang="zh-TW" sz="800" i="1" dirty="0" smtClean="0">
                <a:solidFill>
                  <a:schemeClr val="accent5"/>
                </a:solidFill>
              </a:rPr>
              <a:t>diagram issue. We also can record </a:t>
            </a:r>
            <a:r>
              <a:rPr lang="en-US" altLang="zh-TW" sz="800" i="1" dirty="0">
                <a:solidFill>
                  <a:schemeClr val="accent5"/>
                </a:solidFill>
              </a:rPr>
              <a:t>the electronic </a:t>
            </a:r>
            <a:r>
              <a:rPr lang="en-US" altLang="zh-TW" sz="800" i="1" dirty="0" smtClean="0">
                <a:solidFill>
                  <a:schemeClr val="accent5"/>
                </a:solidFill>
              </a:rPr>
              <a:t>blackboard data while using for lecture. The teachers can easily operate both on-line and off-line lecture.”</a:t>
            </a:r>
            <a:endParaRPr lang="zh-CN" altLang="en-US" sz="800" i="1" dirty="0">
              <a:solidFill>
                <a:schemeClr val="accent5"/>
              </a:solidFill>
            </a:endParaRPr>
          </a:p>
        </p:txBody>
      </p:sp>
      <p:pic>
        <p:nvPicPr>
          <p:cNvPr id="22" name="Picture 2" descr="查看源图像">
            <a:extLst>
              <a:ext uri="{FF2B5EF4-FFF2-40B4-BE49-F238E27FC236}">
                <a16:creationId xmlns:a16="http://schemas.microsoft.com/office/drawing/2014/main" id="{50AAC08C-DF5A-BA54-A62E-10786EB8B18B}"/>
              </a:ext>
            </a:extLst>
          </p:cNvPr>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l="8373" r="8373"/>
          <a:stretch>
            <a:fillRect/>
          </a:stretch>
        </p:blipFill>
        <p:spPr bwMode="auto">
          <a:xfrm>
            <a:off x="4970433" y="1321122"/>
            <a:ext cx="1607918" cy="12506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图片">
            <a:extLst>
              <a:ext uri="{FF2B5EF4-FFF2-40B4-BE49-F238E27FC236}">
                <a16:creationId xmlns:a16="http://schemas.microsoft.com/office/drawing/2014/main" id="{B0344601-44BE-3232-E367-C5A3E7AF02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78" r="4587"/>
          <a:stretch/>
        </p:blipFill>
        <p:spPr bwMode="auto">
          <a:xfrm>
            <a:off x="1098771" y="2959261"/>
            <a:ext cx="2631716" cy="20194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mylumens.com/images/pdt2/135920220818122044892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73" t="10667" r="21887" b="10896"/>
          <a:stretch/>
        </p:blipFill>
        <p:spPr bwMode="auto">
          <a:xfrm>
            <a:off x="3730487" y="4032854"/>
            <a:ext cx="837643" cy="9101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LC20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72" t="38284" r="7660" b="38253"/>
          <a:stretch/>
        </p:blipFill>
        <p:spPr bwMode="auto">
          <a:xfrm>
            <a:off x="4338663" y="4588155"/>
            <a:ext cx="1699591" cy="3710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csy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652" y="586778"/>
            <a:ext cx="825105" cy="73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95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Isaac.Chen\Desktop\Case study\Case study\28. Comm-Tck HK_Milo\IMG_20191014_1649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43889" y="2696585"/>
            <a:ext cx="3096344" cy="232225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rot="5400000">
            <a:off x="2246309" y="-90383"/>
            <a:ext cx="245297" cy="30411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3162789" cy="907941"/>
          </a:xfrm>
          <a:prstGeom prst="rect">
            <a:avLst/>
          </a:prstGeom>
        </p:spPr>
        <p:txBody>
          <a:bodyPr wrap="square">
            <a:spAutoFit/>
          </a:bodyPr>
          <a:lstStyle/>
          <a:p>
            <a:pPr>
              <a:spcAft>
                <a:spcPts val="600"/>
              </a:spcAft>
              <a:defRPr/>
            </a:pPr>
            <a:r>
              <a:rPr lang="en-US" altLang="zh-TW" sz="2400" b="1" dirty="0" smtClean="0">
                <a:solidFill>
                  <a:srgbClr val="0070C0"/>
                </a:solidFill>
                <a:latin typeface="Arial" pitchFamily="34" charset="0"/>
                <a:cs typeface="Arial" pitchFamily="34" charset="0"/>
              </a:rPr>
              <a:t>Tung </a:t>
            </a:r>
            <a:r>
              <a:rPr lang="en-US" altLang="zh-TW" sz="2400" b="1" dirty="0" err="1">
                <a:solidFill>
                  <a:srgbClr val="0070C0"/>
                </a:solidFill>
                <a:latin typeface="Arial" pitchFamily="34" charset="0"/>
                <a:cs typeface="Arial" pitchFamily="34" charset="0"/>
              </a:rPr>
              <a:t>Wah</a:t>
            </a:r>
            <a:r>
              <a:rPr lang="en-US" altLang="zh-TW" sz="2400" b="1" dirty="0">
                <a:solidFill>
                  <a:srgbClr val="0070C0"/>
                </a:solidFill>
                <a:latin typeface="Arial" pitchFamily="34" charset="0"/>
                <a:cs typeface="Arial" pitchFamily="34" charset="0"/>
              </a:rPr>
              <a:t> School</a:t>
            </a:r>
          </a:p>
          <a:p>
            <a:pPr>
              <a:spcAft>
                <a:spcPts val="600"/>
              </a:spcAft>
              <a:defRPr/>
            </a:pPr>
            <a:r>
              <a:rPr lang="en-US" altLang="zh-TW" sz="2400" b="1" dirty="0" smtClean="0">
                <a:solidFill>
                  <a:srgbClr val="0070C0"/>
                </a:solidFill>
                <a:latin typeface="Arial" pitchFamily="34" charset="0"/>
                <a:cs typeface="Arial" pitchFamily="34" charset="0"/>
              </a:rPr>
              <a:t>Hong Kong</a:t>
            </a:r>
            <a:endParaRPr lang="zh-TW" altLang="en-US" sz="2400" b="1" dirty="0">
              <a:solidFill>
                <a:srgbClr val="0070C0"/>
              </a:solidFill>
              <a:latin typeface="Arial" pitchFamily="34" charset="0"/>
              <a:cs typeface="Arial" pitchFamily="34" charset="0"/>
            </a:endParaRP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a:t>
            </a:r>
            <a:r>
              <a:rPr lang="en-US" altLang="zh-TW" sz="1000" dirty="0">
                <a:solidFill>
                  <a:schemeClr val="bg1"/>
                </a:solidFill>
                <a:latin typeface="Arial" pitchFamily="34" charset="0"/>
                <a:cs typeface="Arial" pitchFamily="34" charset="0"/>
              </a:rPr>
              <a:t>VC-A70H, </a:t>
            </a:r>
            <a:r>
              <a:rPr lang="en-US" altLang="zh-TW" sz="1000" dirty="0" smtClean="0">
                <a:solidFill>
                  <a:schemeClr val="bg1"/>
                </a:solidFill>
                <a:latin typeface="Arial" pitchFamily="34" charset="0"/>
                <a:cs typeface="Arial" pitchFamily="34" charset="0"/>
              </a:rPr>
              <a:t>VS-K20</a:t>
            </a:r>
            <a:endParaRPr lang="en-US" altLang="zh-TW"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K-12</a:t>
            </a:r>
            <a:endParaRPr lang="en-US" altLang="zh-TW" sz="900" dirty="0">
              <a:solidFill>
                <a:schemeClr val="bg1"/>
              </a:solidFill>
            </a:endParaRPr>
          </a:p>
        </p:txBody>
      </p:sp>
      <p:sp>
        <p:nvSpPr>
          <p:cNvPr id="15" name="內容版面配置區 2"/>
          <p:cNvSpPr txBox="1">
            <a:spLocks/>
          </p:cNvSpPr>
          <p:nvPr/>
        </p:nvSpPr>
        <p:spPr bwMode="auto">
          <a:xfrm>
            <a:off x="809445" y="1782520"/>
            <a:ext cx="3144843" cy="149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lnSpc>
                <a:spcPct val="150000"/>
              </a:lnSpc>
              <a:spcBef>
                <a:spcPts val="0"/>
              </a:spcBef>
              <a:spcAft>
                <a:spcPts val="529"/>
              </a:spcAft>
              <a:buClr>
                <a:srgbClr val="558ED5"/>
              </a:buClr>
              <a:buSzPct val="70000"/>
              <a:buNone/>
              <a:defRPr/>
            </a:pPr>
            <a:r>
              <a:rPr lang="en-US" altLang="zh-CN" sz="700" dirty="0">
                <a:solidFill>
                  <a:schemeClr val="tx1"/>
                </a:solidFill>
                <a:latin typeface="Arial" charset="0"/>
                <a:cs typeface="Arial" charset="0"/>
              </a:rPr>
              <a:t>Three PTZ cameras VC-A70H are installed in the school hall to capture live performance. Cameras are connected to a switcher, and the image is displayed by a projector.</a:t>
            </a:r>
          </a:p>
          <a:p>
            <a:pPr marL="0" lvl="1" indent="0" algn="just">
              <a:lnSpc>
                <a:spcPct val="150000"/>
              </a:lnSpc>
              <a:spcBef>
                <a:spcPts val="0"/>
              </a:spcBef>
              <a:spcAft>
                <a:spcPts val="529"/>
              </a:spcAft>
              <a:buClr>
                <a:srgbClr val="558ED5"/>
              </a:buClr>
              <a:buSzPct val="70000"/>
              <a:buNone/>
              <a:defRPr/>
            </a:pPr>
            <a:r>
              <a:rPr lang="en-US" altLang="zh-CN" sz="700" dirty="0">
                <a:solidFill>
                  <a:schemeClr val="tx1"/>
                </a:solidFill>
                <a:latin typeface="Arial" charset="0"/>
                <a:cs typeface="Arial" charset="0"/>
              </a:rPr>
              <a:t>Camera controller VS-K20 is used to control PTZ  remotely. </a:t>
            </a:r>
            <a:endParaRPr lang="zh-CN" altLang="en-US" sz="700" dirty="0">
              <a:solidFill>
                <a:schemeClr val="tx1"/>
              </a:solidFill>
              <a:latin typeface="Arial" charset="0"/>
              <a:cs typeface="Arial" charset="0"/>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190" y="2361751"/>
            <a:ext cx="586919" cy="669668"/>
          </a:xfrm>
          <a:prstGeom prst="rect">
            <a:avLst/>
          </a:prstGeom>
        </p:spPr>
      </p:pic>
      <p:pic>
        <p:nvPicPr>
          <p:cNvPr id="2" name="Picture 2" descr="Lumens VS-K20 PTZ Camera Controller with Joys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526" y="2328472"/>
            <a:ext cx="1217261" cy="9129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群組 6"/>
          <p:cNvGrpSpPr/>
          <p:nvPr/>
        </p:nvGrpSpPr>
        <p:grpSpPr>
          <a:xfrm>
            <a:off x="5005520" y="1087088"/>
            <a:ext cx="3720033" cy="902718"/>
            <a:chOff x="4547667" y="681322"/>
            <a:chExt cx="6231532" cy="1512168"/>
          </a:xfrm>
        </p:grpSpPr>
        <p:pic>
          <p:nvPicPr>
            <p:cNvPr id="21" name="Picture 2" descr="C:\Users\Isaac.Chen\Desktop\Case study\Case study\28. Comm-Tck HK_Milo\IMG_20191014_1654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655321" y="681322"/>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Isaac.Chen\Desktop\Case study\Case study\28. Comm-Tck HK_Milo\IMG_20191014_1649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8762975" y="681322"/>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Isaac.Chen\Desktop\Case study\Case study\28. Comm-Tck HK_Milo\IMG_20191014_1650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4547667" y="681322"/>
              <a:ext cx="2016224" cy="1512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群組 26"/>
          <p:cNvGrpSpPr/>
          <p:nvPr/>
        </p:nvGrpSpPr>
        <p:grpSpPr>
          <a:xfrm>
            <a:off x="4703589" y="2591840"/>
            <a:ext cx="4383962" cy="1896070"/>
            <a:chOff x="1041021" y="1286358"/>
            <a:chExt cx="7467277" cy="3229608"/>
          </a:xfrm>
        </p:grpSpPr>
        <p:grpSp>
          <p:nvGrpSpPr>
            <p:cNvPr id="28" name="群組 27"/>
            <p:cNvGrpSpPr/>
            <p:nvPr/>
          </p:nvGrpSpPr>
          <p:grpSpPr>
            <a:xfrm>
              <a:off x="1918766" y="1990647"/>
              <a:ext cx="3988350" cy="993040"/>
              <a:chOff x="1907704" y="3300997"/>
              <a:chExt cx="3988350" cy="993040"/>
            </a:xfrm>
          </p:grpSpPr>
          <p:pic>
            <p:nvPicPr>
              <p:cNvPr id="54" name="Picture 2" descr="C:\Users\Isaac.Chen\Desktop\Img source\Lumens\VC-A70H_Side1_shad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704" y="3300997"/>
                <a:ext cx="1324054" cy="9930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Isaac.Chen\Desktop\Img source\Lumens\VC-A70H-W_Side1_shad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4311" y="3334341"/>
                <a:ext cx="1235137" cy="92635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Isaac.Chen\Desktop\Img source\Lumens\VC-A70H_Side1_shad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3300997"/>
                <a:ext cx="1324054" cy="99304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文字方塊 28"/>
            <p:cNvSpPr txBox="1"/>
            <p:nvPr/>
          </p:nvSpPr>
          <p:spPr>
            <a:xfrm>
              <a:off x="3107276" y="3947972"/>
              <a:ext cx="1854410" cy="338554"/>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Camera Controller</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VS-K20</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0" name="文字方塊 29"/>
            <p:cNvSpPr txBox="1"/>
            <p:nvPr/>
          </p:nvSpPr>
          <p:spPr>
            <a:xfrm>
              <a:off x="1041021" y="1997832"/>
              <a:ext cx="1480463" cy="786362"/>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a:t>
              </a:r>
            </a:p>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PTZ Camera</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VC-A70H</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31" name="直線接點 30"/>
            <p:cNvCxnSpPr/>
            <p:nvPr/>
          </p:nvCxnSpPr>
          <p:spPr>
            <a:xfrm>
              <a:off x="5248531" y="1751519"/>
              <a:ext cx="0" cy="288032"/>
            </a:xfrm>
            <a:prstGeom prst="line">
              <a:avLst/>
            </a:prstGeom>
            <a:ln w="9525">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3222527" y="2785550"/>
              <a:ext cx="1724217" cy="215444"/>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RS232/ RS422 Daisy Chain</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33" name="直線接點 32"/>
            <p:cNvCxnSpPr/>
            <p:nvPr/>
          </p:nvCxnSpPr>
          <p:spPr>
            <a:xfrm flipV="1">
              <a:off x="5245089" y="1753010"/>
              <a:ext cx="1369651" cy="269"/>
            </a:xfrm>
            <a:prstGeom prst="line">
              <a:avLst/>
            </a:prstGeom>
            <a:ln w="9525">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3892195" y="1522625"/>
              <a:ext cx="0" cy="513751"/>
            </a:xfrm>
            <a:prstGeom prst="line">
              <a:avLst/>
            </a:prstGeom>
            <a:ln w="9525">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3892195" y="1522029"/>
              <a:ext cx="2982101" cy="5534"/>
            </a:xfrm>
            <a:prstGeom prst="line">
              <a:avLst/>
            </a:prstGeom>
            <a:ln w="9525">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2586796" y="1311534"/>
              <a:ext cx="4525625" cy="5707"/>
            </a:xfrm>
            <a:prstGeom prst="line">
              <a:avLst/>
            </a:prstGeom>
            <a:ln w="9525">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2586796" y="1311534"/>
              <a:ext cx="0" cy="720080"/>
            </a:xfrm>
            <a:prstGeom prst="line">
              <a:avLst/>
            </a:prstGeom>
            <a:ln w="9525">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6608721" y="1748429"/>
              <a:ext cx="1627" cy="1308384"/>
            </a:xfrm>
            <a:prstGeom prst="line">
              <a:avLst/>
            </a:prstGeom>
            <a:ln w="9525">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6871915" y="1518469"/>
              <a:ext cx="1117" cy="1539466"/>
            </a:xfrm>
            <a:prstGeom prst="line">
              <a:avLst/>
            </a:prstGeom>
            <a:ln w="9525">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a:off x="7107658" y="1317722"/>
              <a:ext cx="3844" cy="1740213"/>
            </a:xfrm>
            <a:prstGeom prst="line">
              <a:avLst/>
            </a:prstGeom>
            <a:ln w="9525">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H="1">
              <a:off x="6885733" y="3518245"/>
              <a:ext cx="1" cy="404925"/>
            </a:xfrm>
            <a:prstGeom prst="line">
              <a:avLst/>
            </a:prstGeom>
            <a:ln w="9525">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H="1">
              <a:off x="4223022" y="2467514"/>
              <a:ext cx="723722" cy="0"/>
            </a:xfrm>
            <a:prstGeom prst="line">
              <a:avLst/>
            </a:prstGeom>
            <a:ln w="9525">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2606649" y="2791990"/>
              <a:ext cx="0" cy="1011914"/>
            </a:xfrm>
            <a:prstGeom prst="line">
              <a:avLst/>
            </a:prstGeom>
            <a:ln w="9525">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2494829" y="1286358"/>
              <a:ext cx="1205643" cy="576665"/>
            </a:xfrm>
            <a:prstGeom prst="rect">
              <a:avLst/>
            </a:prstGeom>
            <a:noFill/>
            <a:ln>
              <a:noFill/>
            </a:ln>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 (</a:t>
              </a:r>
              <a:r>
                <a:rPr lang="en-US" altLang="zh-TW" sz="800" dirty="0" err="1"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HDBaseT</a:t>
              </a: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5" name="文字方塊 44"/>
            <p:cNvSpPr txBox="1"/>
            <p:nvPr/>
          </p:nvSpPr>
          <p:spPr>
            <a:xfrm>
              <a:off x="7323939" y="2541587"/>
              <a:ext cx="1184359" cy="576665"/>
            </a:xfrm>
            <a:prstGeom prst="rect">
              <a:avLst/>
            </a:prstGeom>
            <a:noFill/>
          </p:spPr>
          <p:txBody>
            <a:bodyPr wrap="square" rtlCol="0">
              <a:spAutoFit/>
            </a:bodyPr>
            <a:lstStyle/>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Video Switcher</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46" name="直線接點 45"/>
            <p:cNvCxnSpPr/>
            <p:nvPr/>
          </p:nvCxnSpPr>
          <p:spPr>
            <a:xfrm flipH="1">
              <a:off x="2889092" y="2467514"/>
              <a:ext cx="723722" cy="0"/>
            </a:xfrm>
            <a:prstGeom prst="line">
              <a:avLst/>
            </a:prstGeom>
            <a:ln w="9525">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1630734" y="3328338"/>
              <a:ext cx="1156651" cy="215444"/>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RS232/ RS422</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48" name="Picture 2" descr="C:\Users\Isaac.Chen\Desktop\Img source\Projecto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8224" y="3748432"/>
              <a:ext cx="623518" cy="623518"/>
            </a:xfrm>
            <a:prstGeom prst="rect">
              <a:avLst/>
            </a:prstGeom>
            <a:noFill/>
            <a:extLst>
              <a:ext uri="{909E8E84-426E-40DD-AFC4-6F175D3DCCD1}">
                <a14:hiddenFill xmlns:a14="http://schemas.microsoft.com/office/drawing/2010/main">
                  <a:solidFill>
                    <a:srgbClr val="FFFFFF"/>
                  </a:solidFill>
                </a14:hiddenFill>
              </a:ext>
            </a:extLst>
          </p:spPr>
        </p:pic>
        <p:sp>
          <p:nvSpPr>
            <p:cNvPr id="49" name="文字方塊 48"/>
            <p:cNvSpPr txBox="1"/>
            <p:nvPr/>
          </p:nvSpPr>
          <p:spPr>
            <a:xfrm>
              <a:off x="3790973" y="1494422"/>
              <a:ext cx="1167975" cy="576665"/>
            </a:xfrm>
            <a:prstGeom prst="rect">
              <a:avLst/>
            </a:prstGeom>
            <a:noFill/>
            <a:ln>
              <a:noFill/>
            </a:ln>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 (</a:t>
              </a:r>
              <a:r>
                <a:rPr lang="en-US" altLang="zh-TW" sz="800" dirty="0" err="1"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HDBaseT</a:t>
              </a: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0" name="文字方塊 49"/>
            <p:cNvSpPr txBox="1"/>
            <p:nvPr/>
          </p:nvSpPr>
          <p:spPr>
            <a:xfrm>
              <a:off x="5150672" y="1710445"/>
              <a:ext cx="1148518" cy="576665"/>
            </a:xfrm>
            <a:prstGeom prst="rect">
              <a:avLst/>
            </a:prstGeom>
            <a:noFill/>
            <a:ln>
              <a:noFill/>
            </a:ln>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 (</a:t>
              </a:r>
              <a:r>
                <a:rPr lang="en-US" altLang="zh-TW" sz="800" dirty="0" err="1"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HDBaseT</a:t>
              </a: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5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46204" y="3095624"/>
              <a:ext cx="1656184" cy="34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文字方塊 51"/>
            <p:cNvSpPr txBox="1"/>
            <p:nvPr/>
          </p:nvSpPr>
          <p:spPr>
            <a:xfrm>
              <a:off x="6810787" y="3588460"/>
              <a:ext cx="1156651" cy="215444"/>
            </a:xfrm>
            <a:prstGeom prst="rect">
              <a:avLst/>
            </a:prstGeom>
            <a:noFill/>
          </p:spPr>
          <p:txBody>
            <a:bodyPr wrap="square" rtlCol="0">
              <a:spAutoFit/>
            </a:bodyPr>
            <a:lstStyle/>
            <a:p>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53" name="Picture 4" descr="C:\Users\Isaac.Chen\Desktop\Img source\Lumens\VS-K2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60126" y="3696182"/>
              <a:ext cx="1093045" cy="819784"/>
            </a:xfrm>
            <a:prstGeom prst="rect">
              <a:avLst/>
            </a:prstGeom>
            <a:noFill/>
            <a:extLst>
              <a:ext uri="{909E8E84-426E-40DD-AFC4-6F175D3DCCD1}">
                <a14:hiddenFill xmlns:a14="http://schemas.microsoft.com/office/drawing/2010/main">
                  <a:solidFill>
                    <a:srgbClr val="FFFFFF"/>
                  </a:solidFill>
                </a14:hiddenFill>
              </a:ext>
            </a:extLst>
          </p:spPr>
        </p:pic>
      </p:grpSp>
      <p:pic>
        <p:nvPicPr>
          <p:cNvPr id="57" name="Picture 4" descr="Image result for Tung Wah Group of Hospitals Chen Zao Men Colle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89721" y="1149966"/>
            <a:ext cx="782330" cy="76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4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2246309" y="-90383"/>
            <a:ext cx="245297" cy="30411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4341754" cy="907941"/>
          </a:xfrm>
          <a:prstGeom prst="rect">
            <a:avLst/>
          </a:prstGeom>
        </p:spPr>
        <p:txBody>
          <a:bodyPr wrap="square">
            <a:spAutoFit/>
          </a:bodyPr>
          <a:lstStyle/>
          <a:p>
            <a:pPr>
              <a:spcAft>
                <a:spcPts val="600"/>
              </a:spcAft>
              <a:defRPr/>
            </a:pPr>
            <a:r>
              <a:rPr lang="en-US" altLang="zh-TW" sz="2400" b="1" dirty="0">
                <a:solidFill>
                  <a:srgbClr val="0070C0"/>
                </a:solidFill>
                <a:latin typeface="Arial" pitchFamily="34" charset="0"/>
                <a:cs typeface="Arial" pitchFamily="34" charset="0"/>
              </a:rPr>
              <a:t>Culinary Lab in high school </a:t>
            </a:r>
            <a:endParaRPr lang="en-US" altLang="zh-TW" sz="2400" b="1" dirty="0" smtClean="0">
              <a:solidFill>
                <a:srgbClr val="0070C0"/>
              </a:solidFill>
              <a:latin typeface="Arial" pitchFamily="34" charset="0"/>
              <a:cs typeface="Arial" pitchFamily="34" charset="0"/>
            </a:endParaRPr>
          </a:p>
          <a:p>
            <a:pPr>
              <a:spcAft>
                <a:spcPts val="600"/>
              </a:spcAft>
              <a:defRPr/>
            </a:pPr>
            <a:r>
              <a:rPr lang="en-US" altLang="zh-TW" sz="2400" b="1" dirty="0" smtClean="0">
                <a:solidFill>
                  <a:srgbClr val="0070C0"/>
                </a:solidFill>
                <a:latin typeface="Arial" pitchFamily="34" charset="0"/>
                <a:cs typeface="Arial" pitchFamily="34" charset="0"/>
              </a:rPr>
              <a:t>USA</a:t>
            </a:r>
            <a:endParaRPr lang="zh-TW" altLang="en-US" sz="2400" b="1" dirty="0">
              <a:solidFill>
                <a:srgbClr val="0070C0"/>
              </a:solidFill>
              <a:latin typeface="Arial" pitchFamily="34" charset="0"/>
              <a:cs typeface="Arial" pitchFamily="34" charset="0"/>
            </a:endParaRP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CL510</a:t>
            </a:r>
            <a:r>
              <a:rPr lang="en-US" altLang="zh-TW" sz="1000" dirty="0">
                <a:solidFill>
                  <a:schemeClr val="bg1"/>
                </a:solidFill>
                <a:latin typeface="Arial" pitchFamily="34" charset="0"/>
                <a:cs typeface="Arial" pitchFamily="34" charset="0"/>
              </a:rPr>
              <a:t>, </a:t>
            </a:r>
            <a:r>
              <a:rPr lang="en-US" altLang="zh-TW" sz="1000" dirty="0" smtClean="0">
                <a:solidFill>
                  <a:schemeClr val="bg1"/>
                </a:solidFill>
                <a:latin typeface="Arial" pitchFamily="34" charset="0"/>
                <a:cs typeface="Arial" pitchFamily="34" charset="0"/>
              </a:rPr>
              <a:t>DC192, </a:t>
            </a:r>
            <a:r>
              <a:rPr lang="en-US" altLang="zh-TW" sz="1000" dirty="0">
                <a:solidFill>
                  <a:schemeClr val="bg1"/>
                </a:solidFill>
                <a:latin typeface="Arial" pitchFamily="34" charset="0"/>
                <a:cs typeface="Arial" pitchFamily="34" charset="0"/>
              </a:rPr>
              <a:t>VS-LC102</a:t>
            </a: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Higher Education</a:t>
            </a:r>
            <a:endParaRPr lang="en-US" altLang="zh-TW" sz="900" dirty="0">
              <a:solidFill>
                <a:schemeClr val="bg1"/>
              </a:solidFill>
            </a:endParaRPr>
          </a:p>
        </p:txBody>
      </p:sp>
      <p:sp>
        <p:nvSpPr>
          <p:cNvPr id="15" name="內容版面配置區 2"/>
          <p:cNvSpPr txBox="1">
            <a:spLocks/>
          </p:cNvSpPr>
          <p:nvPr/>
        </p:nvSpPr>
        <p:spPr bwMode="auto">
          <a:xfrm>
            <a:off x="863940" y="1671519"/>
            <a:ext cx="3297243" cy="149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lvl="1" indent="-171450">
              <a:lnSpc>
                <a:spcPct val="150000"/>
              </a:lnSpc>
              <a:spcBef>
                <a:spcPts val="0"/>
              </a:spcBef>
              <a:spcAft>
                <a:spcPts val="529"/>
              </a:spcAft>
              <a:buClr>
                <a:srgbClr val="558ED5"/>
              </a:buClr>
              <a:buSzPct val="70000"/>
              <a:defRPr/>
            </a:pPr>
            <a:r>
              <a:rPr lang="en-US" altLang="zh-CN" sz="700" dirty="0">
                <a:solidFill>
                  <a:schemeClr val="tx1"/>
                </a:solidFill>
                <a:latin typeface="Arial" charset="0"/>
                <a:cs typeface="Arial" charset="0"/>
              </a:rPr>
              <a:t>Two side by side classrooms, each classroom  has three CL510 ceiling cameras above the cooking workstation to capture the overhead view of the stovetop, preparation are, and the sink.</a:t>
            </a:r>
          </a:p>
          <a:p>
            <a:pPr marL="171450" lvl="1" indent="-171450">
              <a:lnSpc>
                <a:spcPct val="150000"/>
              </a:lnSpc>
              <a:spcBef>
                <a:spcPts val="0"/>
              </a:spcBef>
              <a:spcAft>
                <a:spcPts val="529"/>
              </a:spcAft>
              <a:buClr>
                <a:srgbClr val="558ED5"/>
              </a:buClr>
              <a:buSzPct val="70000"/>
              <a:defRPr/>
            </a:pPr>
            <a:r>
              <a:rPr lang="en-US" altLang="zh-CN" sz="700" dirty="0">
                <a:solidFill>
                  <a:schemeClr val="tx1"/>
                </a:solidFill>
                <a:latin typeface="Arial" charset="0"/>
                <a:cs typeface="Arial" charset="0"/>
              </a:rPr>
              <a:t>VS-LC102 </a:t>
            </a:r>
            <a:r>
              <a:rPr lang="en-US" altLang="zh-CN" sz="700" dirty="0" err="1">
                <a:solidFill>
                  <a:schemeClr val="tx1"/>
                </a:solidFill>
                <a:latin typeface="Arial" charset="0"/>
                <a:cs typeface="Arial" charset="0"/>
              </a:rPr>
              <a:t>CaptureVision</a:t>
            </a:r>
            <a:r>
              <a:rPr lang="en-US" altLang="zh-CN" sz="700" dirty="0">
                <a:solidFill>
                  <a:schemeClr val="tx1"/>
                </a:solidFill>
                <a:latin typeface="Arial" charset="0"/>
                <a:cs typeface="Arial" charset="0"/>
              </a:rPr>
              <a:t> Station is used to record cooking demonstration and stream live to the neighboring class.</a:t>
            </a:r>
          </a:p>
          <a:p>
            <a:pPr marL="171450" lvl="1" indent="-171450">
              <a:lnSpc>
                <a:spcPct val="150000"/>
              </a:lnSpc>
              <a:spcBef>
                <a:spcPts val="0"/>
              </a:spcBef>
              <a:spcAft>
                <a:spcPts val="529"/>
              </a:spcAft>
              <a:buClr>
                <a:srgbClr val="558ED5"/>
              </a:buClr>
              <a:buSzPct val="70000"/>
              <a:defRPr/>
            </a:pPr>
            <a:r>
              <a:rPr lang="en-US" altLang="zh-CN" sz="700" dirty="0">
                <a:solidFill>
                  <a:schemeClr val="tx1"/>
                </a:solidFill>
                <a:latin typeface="Arial" charset="0"/>
                <a:cs typeface="Arial" charset="0"/>
              </a:rPr>
              <a:t>The document camera DC192 is connected to the flat panel to show objects in real-time</a:t>
            </a:r>
            <a:r>
              <a:rPr lang="en-US" altLang="zh-CN" sz="700" dirty="0" smtClean="0">
                <a:solidFill>
                  <a:schemeClr val="tx1"/>
                </a:solidFill>
                <a:latin typeface="Arial" charset="0"/>
                <a:cs typeface="Arial" charset="0"/>
              </a:rPr>
              <a:t>.</a:t>
            </a:r>
            <a:r>
              <a:rPr lang="zh-CN" altLang="en-US" sz="700" dirty="0">
                <a:solidFill>
                  <a:schemeClr val="tx1"/>
                </a:solidFill>
                <a:latin typeface="Arial" charset="0"/>
                <a:cs typeface="Arial" charset="0"/>
              </a:rPr>
              <a:t/>
            </a:r>
            <a:br>
              <a:rPr lang="zh-CN" altLang="en-US" sz="700" dirty="0">
                <a:solidFill>
                  <a:schemeClr val="tx1"/>
                </a:solidFill>
                <a:latin typeface="Arial" charset="0"/>
                <a:cs typeface="Arial" charset="0"/>
              </a:rPr>
            </a:br>
            <a:endParaRPr lang="zh-CN" altLang="en-US" sz="700" dirty="0">
              <a:solidFill>
                <a:schemeClr val="tx1"/>
              </a:solidFill>
              <a:latin typeface="Arial" charset="0"/>
              <a:cs typeface="Arial" charset="0"/>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2047"/>
          <p:cNvSpPr>
            <a:spLocks noChangeArrowheads="1"/>
          </p:cNvSpPr>
          <p:nvPr/>
        </p:nvSpPr>
        <p:spPr bwMode="auto">
          <a:xfrm>
            <a:off x="4758810" y="2792275"/>
            <a:ext cx="2135690" cy="168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50" tIns="40325" rIns="80650" bIns="40325">
            <a:spAutoFit/>
          </a:bodyPr>
          <a:lstStyle/>
          <a:p>
            <a:r>
              <a:rPr lang="en-US" altLang="zh-TW" sz="800" i="1" dirty="0">
                <a:solidFill>
                  <a:schemeClr val="accent5"/>
                </a:solidFill>
              </a:rPr>
              <a:t>“Using the installed Lumens products teachers can broadcast live from their classroom or transmit the CL510 video signal to the neighboring class. With the remote control, teachers can operate each CL510 camera with such features as pan, zoom, mask, and make other picture quality adjustments. Teachers can also record or stream live cooking demonstrations and lessons to the LC-102 </a:t>
            </a:r>
            <a:r>
              <a:rPr lang="en-US" altLang="zh-TW" sz="800" i="1" dirty="0" err="1">
                <a:solidFill>
                  <a:schemeClr val="accent5"/>
                </a:solidFill>
              </a:rPr>
              <a:t>CaptureVision</a:t>
            </a:r>
            <a:r>
              <a:rPr lang="en-US" altLang="zh-TW" sz="800" i="1" dirty="0">
                <a:solidFill>
                  <a:schemeClr val="accent5"/>
                </a:solidFill>
              </a:rPr>
              <a:t> Station as well as using the CL510 remote to </a:t>
            </a:r>
            <a:r>
              <a:rPr lang="en-US" altLang="zh-TW" sz="800" i="1" dirty="0" err="1">
                <a:solidFill>
                  <a:schemeClr val="accent5"/>
                </a:solidFill>
              </a:rPr>
              <a:t>capturesnapshots</a:t>
            </a:r>
            <a:r>
              <a:rPr lang="en-US" altLang="zh-TW" sz="800" i="1" dirty="0">
                <a:solidFill>
                  <a:schemeClr val="accent5"/>
                </a:solidFill>
              </a:rPr>
              <a:t> of each area during their live presentation.” </a:t>
            </a:r>
          </a:p>
        </p:txBody>
      </p:sp>
      <p:grpSp>
        <p:nvGrpSpPr>
          <p:cNvPr id="2" name="群組 1"/>
          <p:cNvGrpSpPr/>
          <p:nvPr/>
        </p:nvGrpSpPr>
        <p:grpSpPr>
          <a:xfrm>
            <a:off x="863940" y="3686841"/>
            <a:ext cx="3488802" cy="1289300"/>
            <a:chOff x="1810566" y="182319"/>
            <a:chExt cx="5196686" cy="1920454"/>
          </a:xfrm>
        </p:grpSpPr>
        <p:pic>
          <p:nvPicPr>
            <p:cNvPr id="16" name="Picture 2" descr="C:\Users\Isaac.Chen\Desktop\Sucessful story\Sucessful story\21.Culinary Lab\2019-09-18 11_55_35-Culinary Lab and Lumens.pdf - Adobe Acrobat Reader D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727" y="182319"/>
              <a:ext cx="2562525" cy="19204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Isaac.Chen\Desktop\Sucessful story\Sucessful story\21.Culinary Lab\2019-09-18 11_55_13-Culinary Lab and Lumens.pdf - Adobe Acrobat Reader 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0566" y="185709"/>
              <a:ext cx="2546251" cy="1913675"/>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C:\Users\Isaac.Chen\Desktop\Sucessful story\Sucessful story\21.Culinary Lab\2019-09-18 11_54_55-Culinary Lab and Lumens.pdf - Adobe Acrobat Reader 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841" y="964178"/>
            <a:ext cx="2186298" cy="11926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Isaac.Chen\Desktop\Sucessful story\Sucessful story\21.Culinary Lab\2019-09-18 11_53_55-Culinary Lab and Lumens.pdf - Adobe Acrobat Reader 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7928" y="2476271"/>
            <a:ext cx="1511922" cy="2007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Isaac.Chen\Desktop\Sucessful story\Sucessful story\21.Culinary Lab\2019-09-18 11_55_47-Culinary Lab and Lumens.pdf - Adobe Acrobat Reader 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5406" y="994742"/>
            <a:ext cx="1476967" cy="111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93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2246309" y="-90383"/>
            <a:ext cx="245297" cy="30411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4341754" cy="907941"/>
          </a:xfrm>
          <a:prstGeom prst="rect">
            <a:avLst/>
          </a:prstGeom>
        </p:spPr>
        <p:txBody>
          <a:bodyPr wrap="square">
            <a:spAutoFit/>
          </a:bodyPr>
          <a:lstStyle/>
          <a:p>
            <a:pPr>
              <a:spcAft>
                <a:spcPts val="600"/>
              </a:spcAft>
              <a:defRPr/>
            </a:pPr>
            <a:r>
              <a:rPr lang="en-US" altLang="zh-TW" sz="2400" b="1" dirty="0">
                <a:solidFill>
                  <a:srgbClr val="0070C0"/>
                </a:solidFill>
                <a:latin typeface="Arial" pitchFamily="34" charset="0"/>
                <a:cs typeface="Arial" pitchFamily="34" charset="0"/>
              </a:rPr>
              <a:t>Culinary Lab in high school </a:t>
            </a:r>
            <a:endParaRPr lang="en-US" altLang="zh-TW" sz="2400" b="1" dirty="0" smtClean="0">
              <a:solidFill>
                <a:srgbClr val="0070C0"/>
              </a:solidFill>
              <a:latin typeface="Arial" pitchFamily="34" charset="0"/>
              <a:cs typeface="Arial" pitchFamily="34" charset="0"/>
            </a:endParaRPr>
          </a:p>
          <a:p>
            <a:pPr>
              <a:spcAft>
                <a:spcPts val="600"/>
              </a:spcAft>
              <a:defRPr/>
            </a:pPr>
            <a:r>
              <a:rPr lang="en-US" altLang="zh-TW" sz="2400" b="1" dirty="0" smtClean="0">
                <a:solidFill>
                  <a:srgbClr val="0070C0"/>
                </a:solidFill>
                <a:latin typeface="Arial" pitchFamily="34" charset="0"/>
                <a:cs typeface="Arial" pitchFamily="34" charset="0"/>
              </a:rPr>
              <a:t>USA</a:t>
            </a:r>
            <a:endParaRPr lang="zh-TW" altLang="en-US" sz="2400" b="1" dirty="0">
              <a:solidFill>
                <a:srgbClr val="0070C0"/>
              </a:solidFill>
              <a:latin typeface="Arial" pitchFamily="34" charset="0"/>
              <a:cs typeface="Arial" pitchFamily="34" charset="0"/>
            </a:endParaRP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CL510</a:t>
            </a:r>
            <a:r>
              <a:rPr lang="en-US" altLang="zh-TW" sz="1000" dirty="0">
                <a:solidFill>
                  <a:schemeClr val="bg1"/>
                </a:solidFill>
                <a:latin typeface="Arial" pitchFamily="34" charset="0"/>
                <a:cs typeface="Arial" pitchFamily="34" charset="0"/>
              </a:rPr>
              <a:t>, </a:t>
            </a:r>
            <a:r>
              <a:rPr lang="en-US" altLang="zh-TW" sz="1000" dirty="0" smtClean="0">
                <a:solidFill>
                  <a:schemeClr val="bg1"/>
                </a:solidFill>
                <a:latin typeface="Arial" pitchFamily="34" charset="0"/>
                <a:cs typeface="Arial" pitchFamily="34" charset="0"/>
              </a:rPr>
              <a:t>DC192, </a:t>
            </a:r>
            <a:r>
              <a:rPr lang="en-US" altLang="zh-TW" sz="1000" dirty="0">
                <a:solidFill>
                  <a:schemeClr val="bg1"/>
                </a:solidFill>
                <a:latin typeface="Arial" pitchFamily="34" charset="0"/>
                <a:cs typeface="Arial" pitchFamily="34" charset="0"/>
              </a:rPr>
              <a:t>VS-LC102</a:t>
            </a: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Higher Education</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1782712" y="1686604"/>
            <a:ext cx="5068662" cy="3300711"/>
            <a:chOff x="1325511" y="-28594"/>
            <a:chExt cx="8059568" cy="5248388"/>
          </a:xfrm>
        </p:grpSpPr>
        <p:pic>
          <p:nvPicPr>
            <p:cNvPr id="22" name="Picture 2" descr="C:\Users\Isaac.Chen\Desktop\Img source\Lumens\cl5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548735">
              <a:off x="1324407" y="577281"/>
              <a:ext cx="1038622" cy="7789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Isaac.Chen\Desktop\Img source\Lumens\lumens_dc192_ladibug_high_definition_document_1377085726_9988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9159" y="3841857"/>
              <a:ext cx="941090" cy="9410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Isaac.Chen\Desktop\Img source\Lumens\cl5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548735">
              <a:off x="2396504" y="577282"/>
              <a:ext cx="1038622" cy="7789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Isaac.Chen\Desktop\Img source\Lumens\cl5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548735">
              <a:off x="3468601" y="577279"/>
              <a:ext cx="1038622" cy="7789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1162" y="2426904"/>
              <a:ext cx="2902082" cy="43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直線接點 28"/>
            <p:cNvCxnSpPr/>
            <p:nvPr/>
          </p:nvCxnSpPr>
          <p:spPr>
            <a:xfrm>
              <a:off x="1835698" y="1438670"/>
              <a:ext cx="0" cy="96081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4705731" y="796950"/>
              <a:ext cx="585111" cy="215444"/>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31" name="直線接點 30"/>
            <p:cNvCxnSpPr/>
            <p:nvPr/>
          </p:nvCxnSpPr>
          <p:spPr>
            <a:xfrm>
              <a:off x="2895940" y="1438670"/>
              <a:ext cx="0" cy="96081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3995938" y="1438670"/>
              <a:ext cx="0" cy="96081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3909813" y="1811353"/>
              <a:ext cx="852574"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VGA to 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4" name="文字方塊 33"/>
            <p:cNvSpPr txBox="1"/>
            <p:nvPr/>
          </p:nvSpPr>
          <p:spPr>
            <a:xfrm>
              <a:off x="2822202" y="1811353"/>
              <a:ext cx="852574"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VGA to 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5" name="文字方塊 34"/>
            <p:cNvSpPr txBox="1"/>
            <p:nvPr/>
          </p:nvSpPr>
          <p:spPr>
            <a:xfrm>
              <a:off x="1751834" y="1811353"/>
              <a:ext cx="852574"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VGA to 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36" name="直線單箭頭接點 35"/>
            <p:cNvCxnSpPr/>
            <p:nvPr/>
          </p:nvCxnSpPr>
          <p:spPr>
            <a:xfrm>
              <a:off x="4429017" y="974506"/>
              <a:ext cx="1160142" cy="0"/>
            </a:xfrm>
            <a:prstGeom prst="straightConnector1">
              <a:avLst/>
            </a:prstGeom>
            <a:ln w="190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7" name="Picture 2" descr="C:\Users\Isaac.Chen\Desktop\Img source\cloud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1933" y="771550"/>
              <a:ext cx="678499" cy="417538"/>
            </a:xfrm>
            <a:prstGeom prst="rect">
              <a:avLst/>
            </a:prstGeom>
            <a:noFill/>
            <a:extLst>
              <a:ext uri="{909E8E84-426E-40DD-AFC4-6F175D3DCCD1}">
                <a14:hiddenFill xmlns:a14="http://schemas.microsoft.com/office/drawing/2010/main">
                  <a:solidFill>
                    <a:srgbClr val="FFFFFF"/>
                  </a:solidFill>
                </a14:hiddenFill>
              </a:ext>
            </a:extLst>
          </p:spPr>
        </p:pic>
        <p:sp>
          <p:nvSpPr>
            <p:cNvPr id="38" name="文字方塊 37"/>
            <p:cNvSpPr txBox="1"/>
            <p:nvPr/>
          </p:nvSpPr>
          <p:spPr>
            <a:xfrm>
              <a:off x="8244408" y="1659587"/>
              <a:ext cx="1140671" cy="342573"/>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Streaming</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39" name="Picture 6" descr="C:\Users\Isaac.Chen\Desktop\Img source\ROUTER .PNG - Google Searc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8974" y="545431"/>
              <a:ext cx="774516" cy="573440"/>
            </a:xfrm>
            <a:prstGeom prst="rect">
              <a:avLst/>
            </a:prstGeom>
            <a:noFill/>
            <a:extLst>
              <a:ext uri="{909E8E84-426E-40DD-AFC4-6F175D3DCCD1}">
                <a14:hiddenFill xmlns:a14="http://schemas.microsoft.com/office/drawing/2010/main">
                  <a:solidFill>
                    <a:srgbClr val="FFFFFF"/>
                  </a:solidFill>
                </a14:hiddenFill>
              </a:ext>
            </a:extLst>
          </p:spPr>
        </p:pic>
        <p:sp>
          <p:nvSpPr>
            <p:cNvPr id="40" name="文字方塊 39"/>
            <p:cNvSpPr txBox="1"/>
            <p:nvPr/>
          </p:nvSpPr>
          <p:spPr>
            <a:xfrm>
              <a:off x="5652120" y="1060162"/>
              <a:ext cx="1086249"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Router</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41" name="Picture 5" descr="C:\Users\Isaac.Chen\Desktop\Img source\Lumens\VC-LC1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2452272"/>
              <a:ext cx="1081045" cy="427666"/>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直線接點 41"/>
            <p:cNvCxnSpPr/>
            <p:nvPr/>
          </p:nvCxnSpPr>
          <p:spPr>
            <a:xfrm>
              <a:off x="4499992" y="2666105"/>
              <a:ext cx="1152128" cy="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4571999" y="2371653"/>
              <a:ext cx="852574"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44" name="Picture 6" descr="C:\Users\Isaac.Chen\Desktop\Img source\display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2404" y="3922880"/>
              <a:ext cx="788815" cy="64005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sers\Isaac.Chen\Desktop\Img source\display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9264" y="3922880"/>
              <a:ext cx="788815" cy="6400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Users\Isaac.Chen\Desktop\Img source\display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5881" y="3922880"/>
              <a:ext cx="788815" cy="640058"/>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線接點 46"/>
            <p:cNvCxnSpPr/>
            <p:nvPr/>
          </p:nvCxnSpPr>
          <p:spPr>
            <a:xfrm>
              <a:off x="1849290" y="2918499"/>
              <a:ext cx="0" cy="96081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2909532" y="2918499"/>
              <a:ext cx="0" cy="96081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4009530" y="2918499"/>
              <a:ext cx="0" cy="96081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1691256" y="3276035"/>
              <a:ext cx="852574"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1" name="文字方塊 50"/>
            <p:cNvSpPr txBox="1"/>
            <p:nvPr/>
          </p:nvSpPr>
          <p:spPr>
            <a:xfrm>
              <a:off x="2770227" y="3272125"/>
              <a:ext cx="852574"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2" name="文字方塊 51"/>
            <p:cNvSpPr txBox="1"/>
            <p:nvPr/>
          </p:nvSpPr>
          <p:spPr>
            <a:xfrm>
              <a:off x="3875966" y="3269233"/>
              <a:ext cx="852574"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53" name="直線接點 52"/>
            <p:cNvCxnSpPr/>
            <p:nvPr/>
          </p:nvCxnSpPr>
          <p:spPr>
            <a:xfrm>
              <a:off x="4499992" y="4230436"/>
              <a:ext cx="1017159" cy="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flipV="1">
              <a:off x="6156176" y="1347614"/>
              <a:ext cx="0" cy="960810"/>
            </a:xfrm>
            <a:prstGeom prst="straightConnector1">
              <a:avLst/>
            </a:prstGeom>
            <a:ln w="190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a:off x="7956376" y="1250900"/>
              <a:ext cx="0" cy="1032818"/>
            </a:xfrm>
            <a:prstGeom prst="straightConnector1">
              <a:avLst/>
            </a:prstGeom>
            <a:ln w="19050">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a:off x="6622729" y="974506"/>
              <a:ext cx="1160142" cy="0"/>
            </a:xfrm>
            <a:prstGeom prst="straightConnector1">
              <a:avLst/>
            </a:prstGeom>
            <a:ln w="190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8320891" y="1250900"/>
              <a:ext cx="0" cy="1032818"/>
            </a:xfrm>
            <a:prstGeom prst="straightConnector1">
              <a:avLst/>
            </a:prstGeom>
            <a:ln w="19050">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6910244" y="706760"/>
              <a:ext cx="805993" cy="342573"/>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9" name="文字方塊 58"/>
            <p:cNvSpPr txBox="1"/>
            <p:nvPr/>
          </p:nvSpPr>
          <p:spPr>
            <a:xfrm>
              <a:off x="6037618" y="1783798"/>
              <a:ext cx="872625" cy="342573"/>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0" name="文字方塊 59"/>
            <p:cNvSpPr txBox="1"/>
            <p:nvPr/>
          </p:nvSpPr>
          <p:spPr>
            <a:xfrm>
              <a:off x="6973090" y="1657434"/>
              <a:ext cx="1044532" cy="538327"/>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Unicast</a:t>
              </a:r>
            </a:p>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Multi-cast</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61" name="Picture 7" descr="C:\Users\Isaac.Chen\Desktop\Img source\display_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0312" y="2308424"/>
              <a:ext cx="641076" cy="6410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C:\Users\Isaac.Chen\Desktop\Img source\lapt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89922" y="2399480"/>
              <a:ext cx="805326" cy="517066"/>
            </a:xfrm>
            <a:prstGeom prst="rect">
              <a:avLst/>
            </a:prstGeom>
            <a:noFill/>
            <a:extLst>
              <a:ext uri="{909E8E84-426E-40DD-AFC4-6F175D3DCCD1}">
                <a14:hiddenFill xmlns:a14="http://schemas.microsoft.com/office/drawing/2010/main">
                  <a:solidFill>
                    <a:srgbClr val="FFFFFF"/>
                  </a:solidFill>
                </a14:hiddenFill>
              </a:ext>
            </a:extLst>
          </p:spPr>
        </p:pic>
        <p:sp>
          <p:nvSpPr>
            <p:cNvPr id="63" name="文字方塊 62"/>
            <p:cNvSpPr txBox="1"/>
            <p:nvPr/>
          </p:nvSpPr>
          <p:spPr>
            <a:xfrm>
              <a:off x="1965045" y="-28594"/>
              <a:ext cx="2462939" cy="538327"/>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Ceiling Camera</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CL510</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4" name="文字方塊 63"/>
            <p:cNvSpPr txBox="1"/>
            <p:nvPr/>
          </p:nvSpPr>
          <p:spPr>
            <a:xfrm>
              <a:off x="5724128" y="2859782"/>
              <a:ext cx="1480464" cy="338554"/>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Media Processor</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VS-LC102</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5" name="文字方塊 64"/>
            <p:cNvSpPr txBox="1"/>
            <p:nvPr/>
          </p:nvSpPr>
          <p:spPr>
            <a:xfrm>
              <a:off x="7621158" y="841557"/>
              <a:ext cx="976931" cy="391511"/>
            </a:xfrm>
            <a:prstGeom prst="rect">
              <a:avLst/>
            </a:prstGeom>
            <a:noFill/>
          </p:spPr>
          <p:txBody>
            <a:bodyPr wrap="square" rtlCol="0">
              <a:spAutoFit/>
            </a:bodyPr>
            <a:lstStyle/>
            <a:p>
              <a:pPr algn="ctr"/>
              <a:r>
                <a:rPr lang="en-US" altLang="zh-TW" sz="10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Lan</a:t>
              </a:r>
              <a:endParaRPr lang="zh-TW" altLang="en-US" sz="1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6" name="文字方塊 65"/>
            <p:cNvSpPr txBox="1"/>
            <p:nvPr/>
          </p:nvSpPr>
          <p:spPr>
            <a:xfrm>
              <a:off x="1325511" y="4567503"/>
              <a:ext cx="1086249"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Display 1</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7" name="文字方塊 66"/>
            <p:cNvSpPr txBox="1"/>
            <p:nvPr/>
          </p:nvSpPr>
          <p:spPr>
            <a:xfrm>
              <a:off x="2372690" y="4567503"/>
              <a:ext cx="1086249"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Display 2</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8" name="文字方塊 67"/>
            <p:cNvSpPr txBox="1"/>
            <p:nvPr/>
          </p:nvSpPr>
          <p:spPr>
            <a:xfrm>
              <a:off x="3485751" y="4567503"/>
              <a:ext cx="1086249"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Display 3</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9" name="文字方塊 68"/>
            <p:cNvSpPr txBox="1"/>
            <p:nvPr/>
          </p:nvSpPr>
          <p:spPr>
            <a:xfrm>
              <a:off x="5508102" y="4681467"/>
              <a:ext cx="2886633" cy="538327"/>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Document Camera</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DC192</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spTree>
    <p:extLst>
      <p:ext uri="{BB962C8B-B14F-4D97-AF65-F5344CB8AC3E}">
        <p14:creationId xmlns:p14="http://schemas.microsoft.com/office/powerpoint/2010/main" val="2251514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Lumens Internal template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mens">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469</Words>
  <Application>Microsoft Office PowerPoint</Application>
  <PresentationFormat>如螢幕大小 (16:9)</PresentationFormat>
  <Paragraphs>69</Paragraphs>
  <Slides>5</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vt:i4>
      </vt:variant>
    </vt:vector>
  </HeadingPairs>
  <TitlesOfParts>
    <vt:vector size="13" baseType="lpstr">
      <vt:lpstr>Arial Unicode MS</vt:lpstr>
      <vt:lpstr>Noto Sans Arabic Cond ExtLt</vt:lpstr>
      <vt:lpstr>Noto Sans Sinhala ExtCond Thin</vt:lpstr>
      <vt:lpstr>微軟正黑體</vt:lpstr>
      <vt:lpstr>新細明體</vt:lpstr>
      <vt:lpstr>Arial</vt:lpstr>
      <vt:lpstr>Calibri</vt:lpstr>
      <vt:lpstr>Lumens Internal template A</vt:lpstr>
      <vt:lpstr>PowerPoint 簡報</vt:lpstr>
      <vt:lpstr>PowerPoint 簡報</vt:lpstr>
      <vt:lpstr>PowerPoint 簡報</vt:lpstr>
      <vt:lpstr>PowerPoint 簡報</vt:lpstr>
      <vt:lpstr>PowerPoint 簡報</vt:lpstr>
    </vt:vector>
  </TitlesOfParts>
  <Company>Pegatron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test</dc:creator>
  <cp:lastModifiedBy>Ting.Chang( 張丁方)</cp:lastModifiedBy>
  <cp:revision>132</cp:revision>
  <dcterms:created xsi:type="dcterms:W3CDTF">2020-04-16T03:38:41Z</dcterms:created>
  <dcterms:modified xsi:type="dcterms:W3CDTF">2022-11-18T09:44:46Z</dcterms:modified>
</cp:coreProperties>
</file>